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svg" ContentType="image/svg+xml"/>
  <Default Extension="fntdata" ContentType="application/x-fontdata"/>
  <Default Extension="rels" ContentType="application/vnd.openxmlformats-package.relationships+xml"/>
  <Override PartName="/ppt/presentation.xml" ContentType="application/vnd.openxmlformats-officedocument.presentationml.presentation.main+xml"/>
  <Override PartName="/ppt/slides/slide7.xml" ContentType="application/vnd.openxmlformats-officedocument.presentationml.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s/slide2.xml" ContentType="application/vnd.openxmlformats-officedocument.presentationml.slide+xml"/>
  <Override PartName="/ppt/notesSlides/notesSlide2.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viewProps.xml" ContentType="application/vnd.openxmlformats-officedocument.presentationml.viewProps+xml"/>
  <Override PartName="/ppt/slides/slide9.xml" ContentType="application/vnd.openxmlformats-officedocument.presentationml.slide+xml"/>
  <Override PartName="/ppt/charts/chart2.xml" ContentType="application/vnd.openxmlformats-officedocument.drawingml.chart+xml"/>
  <Override PartName="/ppt/charts/colors2.xml" ContentType="application/vnd.ms-office.chartcolorstyle+xml"/>
  <Override PartName="/ppt/charts/style2.xml" ContentType="application/vnd.ms-office.chartstyle+xml"/>
  <Override PartName="/ppt/notesSlides/notesSlide9.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Slides/notesSlide8.xml" ContentType="application/vnd.openxmlformats-officedocument.presentationml.notesSlide+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Arial Black" panose="020B0A04020102020204" pitchFamily="34" charset="0"/>
      <p:bold r:id="rId15"/>
    </p:embeddedFont>
    <p:embeddedFont>
      <p:font typeface="Bahnschrift Light" panose="020B0502040204020203" pitchFamily="34" charset="0"/>
      <p:regular r:id="rId16"/>
    </p:embeddedFont>
    <p:embeddedFont>
      <p:font typeface="Bahnschrift Light Condensed" panose="020B0502040204020203" pitchFamily="34" charset="0"/>
      <p:regular r:id="rId17"/>
    </p:embeddedFont>
    <p:embeddedFont>
      <p:font typeface="Calibri" panose="020F0502020204030204" pitchFamily="34" charset="0"/>
      <p:regular r:id="rId18"/>
      <p:bold r:id="rId19"/>
      <p:italic r:id="rId20"/>
      <p:boldItalic r:id="rId21"/>
    </p:embeddedFont>
    <p:embeddedFont>
      <p:font typeface="Clear Sans Regular Bold" panose="020B0604020202020204" charset="0"/>
      <p:regular r:id="rId22"/>
    </p:embeddedFont>
    <p:embeddedFont>
      <p:font typeface="Franklin Gothic Demi" panose="020B0703020102020204" pitchFamily="34" charset="0"/>
      <p:regular r:id="rId23"/>
      <p:italic r:id="rId24"/>
    </p:embeddedFont>
    <p:embeddedFont>
      <p:font typeface="Gadugi" panose="020B0502040204020203" pitchFamily="3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461B49"/>
    <a:srgbClr val="883C84"/>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41" d="100"/>
          <a:sy n="41" d="100"/>
        </p:scale>
        <p:origin x="20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font" Target="/ppt/fonts/font4.fntdata" Id="rId18" /><Relationship Type="http://schemas.openxmlformats.org/officeDocument/2006/relationships/font" Target="/ppt/fonts/font12.fntdata" Id="rId26" /><Relationship Type="http://schemas.openxmlformats.org/officeDocument/2006/relationships/slide" Target="/ppt/slides/slide2.xml" Id="rId3" /><Relationship Type="http://schemas.openxmlformats.org/officeDocument/2006/relationships/font" Target="/ppt/fonts/font7.fntdata"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font" Target="/ppt/fonts/font3.fntdata" Id="rId17" /><Relationship Type="http://schemas.openxmlformats.org/officeDocument/2006/relationships/font" Target="/ppt/fonts/font11.fntdata" Id="rId25" /><Relationship Type="http://schemas.openxmlformats.org/officeDocument/2006/relationships/slide" Target="/ppt/slides/slide1.xml" Id="rId2" /><Relationship Type="http://schemas.openxmlformats.org/officeDocument/2006/relationships/font" Target="/ppt/fonts/font2.fntdata" Id="rId16" /><Relationship Type="http://schemas.openxmlformats.org/officeDocument/2006/relationships/font" Target="/ppt/fonts/font6.fntdata" Id="rId20" /><Relationship Type="http://schemas.openxmlformats.org/officeDocument/2006/relationships/theme" Target="/ppt/theme/theme1.xml" Id="rId29"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font" Target="/ppt/fonts/font10.fntdata" Id="rId24" /><Relationship Type="http://schemas.openxmlformats.org/officeDocument/2006/relationships/slide" Target="/ppt/slides/slide4.xml" Id="rId5" /><Relationship Type="http://schemas.openxmlformats.org/officeDocument/2006/relationships/font" Target="/ppt/fonts/font1.fntdata" Id="rId15" /><Relationship Type="http://schemas.openxmlformats.org/officeDocument/2006/relationships/font" Target="/ppt/fonts/font9.fntdata" Id="rId23" /><Relationship Type="http://schemas.openxmlformats.org/officeDocument/2006/relationships/viewProps" Target="/ppt/viewProps.xml" Id="rId28" /><Relationship Type="http://schemas.openxmlformats.org/officeDocument/2006/relationships/slide" Target="/ppt/slides/slide9.xml" Id="rId10" /><Relationship Type="http://schemas.openxmlformats.org/officeDocument/2006/relationships/font" Target="/ppt/fonts/font5.fntdata"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notesMaster" Target="/ppt/notesMasters/notesMaster1.xml" Id="rId14" /><Relationship Type="http://schemas.openxmlformats.org/officeDocument/2006/relationships/font" Target="/ppt/fonts/font8.fntdata" Id="rId22" /><Relationship Type="http://schemas.openxmlformats.org/officeDocument/2006/relationships/presProps" Target="/ppt/presProps.xml" Id="rId27" /><Relationship Type="http://schemas.openxmlformats.org/officeDocument/2006/relationships/tableStyles" Target="/ppt/tableStyles.xml" Id="rId30" /></Relationships>
</file>

<file path=ppt/charts/_rels/chart1.xml.rels>&#65279;<?xml version="1.0" encoding="utf-8"?><Relationships xmlns="http://schemas.openxmlformats.org/package/2006/relationships"><Relationship Type="http://schemas.microsoft.com/office/2011/relationships/chartColorStyle" Target="/ppt/charts/colors1.xml" Id="rId2" /><Relationship Type="http://schemas.microsoft.com/office/2011/relationships/chartStyle" Target="/ppt/charts/style1.xml" Id="rId1" /><Relationship Type="http://schemas.openxmlformats.org/officeDocument/2006/relationships/oleObject" Target="file:///D:\Accenture\Cleaned%20Data%20Set\Reactions.xlsx" TargetMode="External" Id="rId3" /></Relationships>
</file>

<file path=ppt/charts/_rels/chart2.xml.rels>&#65279;<?xml version="1.0" encoding="utf-8"?><Relationships xmlns="http://schemas.openxmlformats.org/package/2006/relationships"><Relationship Type="http://schemas.microsoft.com/office/2011/relationships/chartColorStyle" Target="/ppt/charts/colors2.xml" Id="rId2" /><Relationship Type="http://schemas.microsoft.com/office/2011/relationships/chartStyle" Target="/ppt/charts/style2.xml" Id="rId1" /><Relationship Type="http://schemas.openxmlformats.org/officeDocument/2006/relationships/oleObject" Target="file:///D:\Accenture\Cleaned%20Data%20Set\Reactions.xlsx" TargetMode="External" Id="rId3"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Black" panose="020B0A04020102020204" pitchFamily="34" charset="0"/>
                <a:ea typeface="+mn-ea"/>
                <a:cs typeface="+mn-cs"/>
              </a:defRPr>
            </a:pPr>
            <a:r>
              <a:rPr lang="en-US" sz="1100" b="1">
                <a:solidFill>
                  <a:schemeClr val="bg1"/>
                </a:solidFill>
                <a:latin typeface="Arial Black" panose="020B0A04020102020204" pitchFamily="34" charset="0"/>
              </a:rPr>
              <a:t>Popularity % Share From Top 5 Categories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Black" panose="020B0A04020102020204" pitchFamily="34" charset="0"/>
              <a:ea typeface="+mn-ea"/>
              <a:cs typeface="+mn-cs"/>
            </a:defRPr>
          </a:pPr>
          <a:endParaRPr lang="en-US"/>
        </a:p>
      </c:txPr>
    </c:title>
    <c:autoTitleDeleted val="0"/>
    <c:plotArea>
      <c:layout/>
      <c:pieChart>
        <c:varyColors val="1"/>
        <c:ser>
          <c:idx val="0"/>
          <c:order val="0"/>
          <c:dPt>
            <c:idx val="0"/>
            <c:bubble3D val="0"/>
            <c:spPr>
              <a:solidFill>
                <a:schemeClr val="accent2">
                  <a:shade val="53000"/>
                </a:schemeClr>
              </a:solidFill>
              <a:ln w="19050">
                <a:solidFill>
                  <a:schemeClr val="lt1"/>
                </a:solidFill>
              </a:ln>
              <a:effectLst/>
            </c:spPr>
            <c:extLst>
              <c:ext xmlns:c16="http://schemas.microsoft.com/office/drawing/2014/chart" uri="{C3380CC4-5D6E-409C-BE32-E72D297353CC}">
                <c16:uniqueId val="{00000001-E833-41A8-A0D3-2619A3204A0F}"/>
              </c:ext>
            </c:extLst>
          </c:dPt>
          <c:dPt>
            <c:idx val="1"/>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3-E833-41A8-A0D3-2619A3204A0F}"/>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5-E833-41A8-A0D3-2619A3204A0F}"/>
              </c:ext>
            </c:extLst>
          </c:dPt>
          <c:dPt>
            <c:idx val="3"/>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7-E833-41A8-A0D3-2619A3204A0F}"/>
              </c:ext>
            </c:extLst>
          </c:dPt>
          <c:dPt>
            <c:idx val="4"/>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09-E833-41A8-A0D3-2619A3204A0F}"/>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 5 Categories'!$E$5:$E$9</c:f>
              <c:strCache>
                <c:ptCount val="5"/>
                <c:pt idx="0">
                  <c:v>Animals</c:v>
                </c:pt>
                <c:pt idx="1">
                  <c:v>science</c:v>
                </c:pt>
                <c:pt idx="2">
                  <c:v>healthy eating</c:v>
                </c:pt>
                <c:pt idx="3">
                  <c:v>technology</c:v>
                </c:pt>
                <c:pt idx="4">
                  <c:v>food</c:v>
                </c:pt>
              </c:strCache>
            </c:strRef>
          </c:cat>
          <c:val>
            <c:numRef>
              <c:f>'Top 5 Categories'!$F$5:$F$9</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E833-41A8-A0D3-2619A3204A0F}"/>
            </c:ext>
          </c:extLst>
        </c:ser>
        <c:ser>
          <c:idx val="1"/>
          <c:order val="1"/>
          <c:dPt>
            <c:idx val="0"/>
            <c:bubble3D val="0"/>
            <c:spPr>
              <a:solidFill>
                <a:schemeClr val="accent2">
                  <a:shade val="53000"/>
                </a:schemeClr>
              </a:solidFill>
              <a:ln w="19050">
                <a:solidFill>
                  <a:schemeClr val="lt1"/>
                </a:solidFill>
              </a:ln>
              <a:effectLst/>
            </c:spPr>
            <c:extLst>
              <c:ext xmlns:c16="http://schemas.microsoft.com/office/drawing/2014/chart" uri="{C3380CC4-5D6E-409C-BE32-E72D297353CC}">
                <c16:uniqueId val="{0000000C-E833-41A8-A0D3-2619A3204A0F}"/>
              </c:ext>
            </c:extLst>
          </c:dPt>
          <c:dPt>
            <c:idx val="1"/>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E-E833-41A8-A0D3-2619A3204A0F}"/>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10-E833-41A8-A0D3-2619A3204A0F}"/>
              </c:ext>
            </c:extLst>
          </c:dPt>
          <c:dPt>
            <c:idx val="3"/>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12-E833-41A8-A0D3-2619A3204A0F}"/>
              </c:ext>
            </c:extLst>
          </c:dPt>
          <c:dPt>
            <c:idx val="4"/>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14-E833-41A8-A0D3-2619A3204A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 5 Categories'!$E$5:$E$9</c:f>
              <c:strCache>
                <c:ptCount val="5"/>
                <c:pt idx="0">
                  <c:v>Animals</c:v>
                </c:pt>
                <c:pt idx="1">
                  <c:v>science</c:v>
                </c:pt>
                <c:pt idx="2">
                  <c:v>healthy eating</c:v>
                </c:pt>
                <c:pt idx="3">
                  <c:v>technology</c:v>
                </c:pt>
                <c:pt idx="4">
                  <c:v>food</c:v>
                </c:pt>
              </c:strCache>
            </c:strRef>
          </c:cat>
          <c:val>
            <c:numRef>
              <c:f>'Top 5 Categories'!$G$5:$G$9</c:f>
              <c:numCache>
                <c:formatCode>0</c:formatCode>
                <c:ptCount val="5"/>
                <c:pt idx="0">
                  <c:v>21.364488751332342</c:v>
                </c:pt>
                <c:pt idx="1">
                  <c:v>20.282370912490098</c:v>
                </c:pt>
                <c:pt idx="2">
                  <c:v>19.761118995913201</c:v>
                </c:pt>
                <c:pt idx="3">
                  <c:v>19.589838295058794</c:v>
                </c:pt>
                <c:pt idx="4">
                  <c:v>19.002183045205566</c:v>
                </c:pt>
              </c:numCache>
            </c:numRef>
          </c:val>
          <c:extLst>
            <c:ext xmlns:c16="http://schemas.microsoft.com/office/drawing/2014/chart" uri="{C3380CC4-5D6E-409C-BE32-E72D297353CC}">
              <c16:uniqueId val="{00000015-E833-41A8-A0D3-2619A3204A0F}"/>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100FF"/>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Arial Black" panose="020B0A04020102020204" pitchFamily="34" charset="0"/>
                <a:ea typeface="+mn-ea"/>
                <a:cs typeface="+mn-cs"/>
              </a:defRPr>
            </a:pPr>
            <a:r>
              <a:rPr lang="en-IN" sz="1100">
                <a:latin typeface="Arial Black" panose="020B0A04020102020204" pitchFamily="34" charset="0"/>
              </a:rPr>
              <a:t>Top 5 Categories by Aggregated "Popularity" Score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Arial Black" panose="020B0A04020102020204" pitchFamily="34" charset="0"/>
              <a:ea typeface="+mn-ea"/>
              <a:cs typeface="+mn-cs"/>
            </a:defRPr>
          </a:pPr>
          <a:endParaRPr lang="en-US"/>
        </a:p>
      </c:txPr>
    </c:title>
    <c:autoTitleDeleted val="0"/>
    <c:plotArea>
      <c:layout>
        <c:manualLayout>
          <c:layoutTarget val="inner"/>
          <c:xMode val="edge"/>
          <c:yMode val="edge"/>
          <c:x val="0.10698730156598588"/>
          <c:y val="0.11068306010928962"/>
          <c:w val="0.86398979309724155"/>
          <c:h val="0.83959489694935674"/>
        </c:manualLayout>
      </c:layout>
      <c:barChart>
        <c:barDir val="bar"/>
        <c:grouping val="clustered"/>
        <c:varyColors val="0"/>
        <c:ser>
          <c:idx val="0"/>
          <c:order val="0"/>
          <c:tx>
            <c:strRef>
              <c:f>'Top 5 Categories'!$F$4</c:f>
              <c:strCache>
                <c:ptCount val="1"/>
                <c:pt idx="0">
                  <c:v>Score</c:v>
                </c:pt>
              </c:strCache>
            </c:strRef>
          </c:tx>
          <c:spPr>
            <a:solidFill>
              <a:schemeClr val="bg1"/>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'Top 5 Categories'!$E$5:$E$9</c:f>
              <c:strCache>
                <c:ptCount val="5"/>
                <c:pt idx="0">
                  <c:v>Animals</c:v>
                </c:pt>
                <c:pt idx="1">
                  <c:v>science</c:v>
                </c:pt>
                <c:pt idx="2">
                  <c:v>healthy eating</c:v>
                </c:pt>
                <c:pt idx="3">
                  <c:v>technology</c:v>
                </c:pt>
                <c:pt idx="4">
                  <c:v>food</c:v>
                </c:pt>
              </c:strCache>
            </c:strRef>
          </c:cat>
          <c:val>
            <c:numRef>
              <c:f>'Top 5 Categories'!$F$5:$F$9</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F1B2-4D8C-8242-48932FFCEEFA}"/>
            </c:ext>
          </c:extLst>
        </c:ser>
        <c:dLbls>
          <c:showLegendKey val="0"/>
          <c:showVal val="0"/>
          <c:showCatName val="0"/>
          <c:showSerName val="0"/>
          <c:showPercent val="0"/>
          <c:showBubbleSize val="0"/>
        </c:dLbls>
        <c:gapWidth val="115"/>
        <c:overlap val="-20"/>
        <c:axId val="140298672"/>
        <c:axId val="140299920"/>
      </c:barChart>
      <c:catAx>
        <c:axId val="14029867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crossAx val="140299920"/>
        <c:crosses val="autoZero"/>
        <c:auto val="1"/>
        <c:lblAlgn val="ctr"/>
        <c:lblOffset val="100"/>
        <c:noMultiLvlLbl val="0"/>
      </c:catAx>
      <c:valAx>
        <c:axId val="140299920"/>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crossAx val="140298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100FF"/>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8.xml" Id="rId8" /><Relationship Type="http://schemas.openxmlformats.org/officeDocument/2006/relationships/slideLayout" Target="/ppt/slideLayouts/slideLayout3.xml" Id="rId3" /><Relationship Type="http://schemas.openxmlformats.org/officeDocument/2006/relationships/slideLayout" Target="/ppt/slideLayouts/slideLayout7.xml" Id="rId7" /><Relationship Type="http://schemas.openxmlformats.org/officeDocument/2006/relationships/theme" Target="/ppt/theme/theme1.xml" Id="rId12" /><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slideLayout" Target="/ppt/slideLayouts/slideLayout6.xml" Id="rId6" /><Relationship Type="http://schemas.openxmlformats.org/officeDocument/2006/relationships/slideLayout" Target="/ppt/slideLayouts/slideLayout11.xml" Id="rId11" /><Relationship Type="http://schemas.openxmlformats.org/officeDocument/2006/relationships/slideLayout" Target="/ppt/slideLayouts/slideLayout5.xml" Id="rId5" /><Relationship Type="http://schemas.openxmlformats.org/officeDocument/2006/relationships/slideLayout" Target="/ppt/slideLayouts/slideLayout10.xml" Id="rId10" /><Relationship Type="http://schemas.openxmlformats.org/officeDocument/2006/relationships/slideLayout" Target="/ppt/slideLayouts/slideLayout4.xml" Id="rId4" /><Relationship Type="http://schemas.openxmlformats.org/officeDocument/2006/relationships/slideLayout" Target="/ppt/slideLayouts/slideLayout9.xml" Id="rId9"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1.xml" Id="rId2" /><Relationship Type="http://schemas.openxmlformats.org/officeDocument/2006/relationships/slideLayout" Target="/ppt/slideLayouts/slideLayout7.xml" Id="rId1" /><Relationship Type="http://schemas.openxmlformats.org/officeDocument/2006/relationships/image" Target="/ppt/media/image4.svg" Id="rId6" /><Relationship Type="http://schemas.openxmlformats.org/officeDocument/2006/relationships/image" Target="/ppt/media/image3.png" Id="rId5" /><Relationship Type="http://schemas.openxmlformats.org/officeDocument/2006/relationships/image" Target="/ppt/media/image2.svg" Id="rId4" /></Relationships>
</file>

<file path=ppt/slides/_rels/slide10.xml.rels>&#65279;<?xml version="1.0" encoding="utf-8"?><Relationships xmlns="http://schemas.openxmlformats.org/package/2006/relationships"><Relationship Type="http://schemas.openxmlformats.org/officeDocument/2006/relationships/image" Target="/ppt/media/image17.png" Id="rId3" /><Relationship Type="http://schemas.openxmlformats.org/officeDocument/2006/relationships/image" Target="/ppt/media/image8.svg" Id="rId7" /><Relationship Type="http://schemas.openxmlformats.org/officeDocument/2006/relationships/notesSlide" Target="/ppt/notesSlides/notesSlide10.xml" Id="rId2" /><Relationship Type="http://schemas.openxmlformats.org/officeDocument/2006/relationships/slideLayout" Target="/ppt/slideLayouts/slideLayout7.xml" Id="rId1" /><Relationship Type="http://schemas.openxmlformats.org/officeDocument/2006/relationships/image" Target="/ppt/media/image7.png" Id="rId6" /><Relationship Type="http://schemas.openxmlformats.org/officeDocument/2006/relationships/image" Target="/ppt/media/image19.jpeg" Id="rId5" /><Relationship Type="http://schemas.openxmlformats.org/officeDocument/2006/relationships/image" Target="/ppt/media/image18.svg" Id="rId4" /></Relationships>
</file>

<file path=ppt/slides/_rels/slide11.xml.rels>&#65279;<?xml version="1.0" encoding="utf-8"?><Relationships xmlns="http://schemas.openxmlformats.org/package/2006/relationships"><Relationship Type="http://schemas.openxmlformats.org/officeDocument/2006/relationships/image" Target="/ppt/media/image20.png" Id="rId3" /><Relationship Type="http://schemas.openxmlformats.org/officeDocument/2006/relationships/notesSlide" Target="/ppt/notesSlides/notesSlide11.xml" Id="rId2" /><Relationship Type="http://schemas.openxmlformats.org/officeDocument/2006/relationships/slideLayout" Target="/ppt/slideLayouts/slideLayout7.xml" Id="rId1" /><Relationship Type="http://schemas.openxmlformats.org/officeDocument/2006/relationships/image" Target="/ppt/media/image2.svg" Id="rId6" /><Relationship Type="http://schemas.openxmlformats.org/officeDocument/2006/relationships/image" Target="/ppt/media/image1.png" Id="rId5" /><Relationship Type="http://schemas.openxmlformats.org/officeDocument/2006/relationships/image" Target="/ppt/media/image21.svg" Id="rId4" /></Relationships>
</file>

<file path=ppt/slides/_rels/slide2.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notesSlide" Target="/ppt/notesSlides/notesSlide2.xml" Id="rId2" /><Relationship Type="http://schemas.openxmlformats.org/officeDocument/2006/relationships/slideLayout" Target="/ppt/slideLayouts/slideLayout7.xml" Id="rId1" /><Relationship Type="http://schemas.openxmlformats.org/officeDocument/2006/relationships/image" Target="/ppt/media/image8.svg" Id="rId6" /><Relationship Type="http://schemas.openxmlformats.org/officeDocument/2006/relationships/image" Target="/ppt/media/image7.png" Id="rId5" /><Relationship Type="http://schemas.openxmlformats.org/officeDocument/2006/relationships/image" Target="/ppt/media/image6.svg" Id="rId4" /></Relationships>
</file>

<file path=ppt/slides/_rels/slide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3.xml" Id="rId2" /><Relationship Type="http://schemas.openxmlformats.org/officeDocument/2006/relationships/slideLayout" Target="/ppt/slideLayouts/slideLayout7.xml" Id="rId1" /><Relationship Type="http://schemas.openxmlformats.org/officeDocument/2006/relationships/image" Target="/ppt/media/image10.svg" Id="rId6" /><Relationship Type="http://schemas.openxmlformats.org/officeDocument/2006/relationships/image" Target="/ppt/media/image9.png" Id="rId5" /><Relationship Type="http://schemas.openxmlformats.org/officeDocument/2006/relationships/image" Target="/ppt/media/image2.svg" Id="rId4" /></Relationships>
</file>

<file path=ppt/slides/_rels/slide4.xml.rels>&#65279;<?xml version="1.0" encoding="utf-8"?><Relationships xmlns="http://schemas.openxmlformats.org/package/2006/relationships"><Relationship Type="http://schemas.openxmlformats.org/officeDocument/2006/relationships/image" Target="/ppt/media/image12.svg" Id="rId8" /><Relationship Type="http://schemas.openxmlformats.org/officeDocument/2006/relationships/image" Target="/ppt/media/image5.png" Id="rId3" /><Relationship Type="http://schemas.openxmlformats.org/officeDocument/2006/relationships/image" Target="/ppt/media/image11.png" Id="rId7" /><Relationship Type="http://schemas.openxmlformats.org/officeDocument/2006/relationships/notesSlide" Target="/ppt/notesSlides/notesSlide4.xml" Id="rId2" /><Relationship Type="http://schemas.openxmlformats.org/officeDocument/2006/relationships/slideLayout" Target="/ppt/slideLayouts/slideLayout7.xml" Id="rId1" /><Relationship Type="http://schemas.openxmlformats.org/officeDocument/2006/relationships/image" Target="/ppt/media/image2.svg" Id="rId6" /><Relationship Type="http://schemas.openxmlformats.org/officeDocument/2006/relationships/image" Target="/ppt/media/image1.png" Id="rId5" /><Relationship Type="http://schemas.openxmlformats.org/officeDocument/2006/relationships/image" Target="/ppt/media/image6.svg" Id="rId4" /><Relationship Type="http://schemas.openxmlformats.org/officeDocument/2006/relationships/image" Target="/ppt/media/image13.jpeg" Id="rId9" /></Relationships>
</file>

<file path=ppt/slides/_rels/slide5.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image" Target="/ppt/media/image16.jpeg" Id="rId7" /><Relationship Type="http://schemas.openxmlformats.org/officeDocument/2006/relationships/notesSlide" Target="/ppt/notesSlides/notesSlide5.xml" Id="rId2" /><Relationship Type="http://schemas.openxmlformats.org/officeDocument/2006/relationships/slideLayout" Target="/ppt/slideLayouts/slideLayout7.xml" Id="rId1" /><Relationship Type="http://schemas.openxmlformats.org/officeDocument/2006/relationships/image" Target="/ppt/media/image15.png" Id="rId6" /><Relationship Type="http://schemas.openxmlformats.org/officeDocument/2006/relationships/image" Target="/ppt/media/image14.jpeg" Id="rId5" /><Relationship Type="http://schemas.openxmlformats.org/officeDocument/2006/relationships/image" Target="/ppt/media/image8.svg" Id="rId4" /></Relationships>
</file>

<file path=ppt/slides/_rels/slide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6.xml" Id="rId2" /><Relationship Type="http://schemas.openxmlformats.org/officeDocument/2006/relationships/slideLayout" Target="/ppt/slideLayouts/slideLayout7.xml" Id="rId1" /><Relationship Type="http://schemas.openxmlformats.org/officeDocument/2006/relationships/image" Target="/ppt/media/image4.svg" Id="rId6" /><Relationship Type="http://schemas.openxmlformats.org/officeDocument/2006/relationships/image" Target="/ppt/media/image3.png" Id="rId5" /><Relationship Type="http://schemas.openxmlformats.org/officeDocument/2006/relationships/image" Target="/ppt/media/image2.svg" Id="rId4" /></Relationships>
</file>

<file path=ppt/slides/_rels/slide7.xml.rels>&#65279;<?xml version="1.0" encoding="utf-8"?><Relationships xmlns="http://schemas.openxmlformats.org/package/2006/relationships"><Relationship Type="http://schemas.openxmlformats.org/officeDocument/2006/relationships/image" Target="/ppt/media/image17.png" Id="rId3" /><Relationship Type="http://schemas.openxmlformats.org/officeDocument/2006/relationships/notesSlide" Target="/ppt/notesSlides/notesSlide7.xml" Id="rId2" /><Relationship Type="http://schemas.openxmlformats.org/officeDocument/2006/relationships/slideLayout" Target="/ppt/slideLayouts/slideLayout7.xml" Id="rId1" /><Relationship Type="http://schemas.openxmlformats.org/officeDocument/2006/relationships/image" Target="/ppt/media/image8.svg" Id="rId6" /><Relationship Type="http://schemas.openxmlformats.org/officeDocument/2006/relationships/image" Target="/ppt/media/image7.png" Id="rId5" /><Relationship Type="http://schemas.openxmlformats.org/officeDocument/2006/relationships/image" Target="/ppt/media/image18.svg" Id="rId4" /></Relationships>
</file>

<file path=ppt/slides/_rels/slide8.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chart" Target="/ppt/charts/chart1.xml" Id="rId7" /><Relationship Type="http://schemas.openxmlformats.org/officeDocument/2006/relationships/notesSlide" Target="/ppt/notesSlides/notesSlide8.xml" Id="rId2" /><Relationship Type="http://schemas.openxmlformats.org/officeDocument/2006/relationships/slideLayout" Target="/ppt/slideLayouts/slideLayout7.xml" Id="rId1" /><Relationship Type="http://schemas.openxmlformats.org/officeDocument/2006/relationships/image" Target="/ppt/media/image6.svg" Id="rId6" /><Relationship Type="http://schemas.openxmlformats.org/officeDocument/2006/relationships/image" Target="/ppt/media/image5.png" Id="rId5" /><Relationship Type="http://schemas.openxmlformats.org/officeDocument/2006/relationships/image" Target="/ppt/media/image8.svg" Id="rId4" /></Relationships>
</file>

<file path=ppt/slides/_rels/slide9.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chart" Target="/ppt/charts/chart2.xml" Id="rId7" /><Relationship Type="http://schemas.openxmlformats.org/officeDocument/2006/relationships/notesSlide" Target="/ppt/notesSlides/notesSlide9.xml" Id="rId2" /><Relationship Type="http://schemas.openxmlformats.org/officeDocument/2006/relationships/slideLayout" Target="/ppt/slideLayouts/slideLayout7.xml" Id="rId1" /><Relationship Type="http://schemas.openxmlformats.org/officeDocument/2006/relationships/image" Target="/ppt/media/image6.svg" Id="rId6" /><Relationship Type="http://schemas.openxmlformats.org/officeDocument/2006/relationships/image" Target="/ppt/media/image5.png" Id="rId5" /><Relationship Type="http://schemas.openxmlformats.org/officeDocument/2006/relationships/image" Target="/ppt/media/image8.svg" Id="rId4"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563029"/>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11330" y="3305349"/>
            <a:ext cx="5584043" cy="2846933"/>
          </a:xfrm>
          <a:prstGeom prst="rect">
            <a:avLst/>
          </a:prstGeom>
        </p:spPr>
        <p:txBody>
          <a:bodyPr wrap="square" lIns="0" tIns="0" rIns="0" bIns="0" rtlCol="0" anchor="t">
            <a:spAutoFit/>
          </a:bodyPr>
          <a:lstStyle/>
          <a:p>
            <a:pPr algn="ctr">
              <a:lnSpc>
                <a:spcPts val="11059"/>
              </a:lnSpc>
            </a:pPr>
            <a:r>
              <a:rPr lang="en-US" sz="10533" b="1" spc="-105" dirty="0">
                <a:solidFill>
                  <a:srgbClr val="FFFFFF"/>
                </a:solidFill>
                <a:latin typeface="Gadugi" panose="020B0502040204020203" pitchFamily="34" charset="0"/>
                <a:ea typeface="Gadugi" panose="020B0502040204020203" pitchFamily="34" charset="0"/>
              </a:rPr>
              <a:t>Data </a:t>
            </a:r>
          </a:p>
          <a:p>
            <a:pPr algn="ctr">
              <a:lnSpc>
                <a:spcPts val="11059"/>
              </a:lnSpc>
            </a:pPr>
            <a:r>
              <a:rPr lang="en-US" sz="10533" b="1" spc="-105" dirty="0">
                <a:solidFill>
                  <a:srgbClr val="FFFFFF"/>
                </a:solidFill>
                <a:latin typeface="Gadugi" panose="020B0502040204020203" pitchFamily="34" charset="0"/>
                <a:ea typeface="Gadugi" panose="020B0502040204020203" pitchFamily="34" charset="0"/>
              </a:rPr>
              <a:t>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adugi" panose="020B0502040204020203" pitchFamily="34" charset="0"/>
                <a:ea typeface="Gadugi" panose="020B050204020402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B9169BF6-650F-4D38-9E47-C4AEE0CAC69B}"/>
              </a:ext>
            </a:extLst>
          </p:cNvPr>
          <p:cNvSpPr txBox="1"/>
          <p:nvPr/>
        </p:nvSpPr>
        <p:spPr>
          <a:xfrm>
            <a:off x="10950568" y="296019"/>
            <a:ext cx="7010400" cy="9694962"/>
          </a:xfrm>
          <a:prstGeom prst="rect">
            <a:avLst/>
          </a:prstGeom>
          <a:noFill/>
        </p:spPr>
        <p:txBody>
          <a:bodyPr wrap="square" rtlCol="0">
            <a:spAutoFit/>
          </a:bodyPr>
          <a:lstStyle/>
          <a:p>
            <a:endParaRPr lang="en-US" sz="2400" dirty="0"/>
          </a:p>
          <a:p>
            <a:endParaRPr lang="en-US" sz="2400" dirty="0"/>
          </a:p>
          <a:p>
            <a:r>
              <a:rPr lang="en-US" sz="2400" dirty="0"/>
              <a:t>Animals and science are two of the most popular content categories, this shows that people enjoy "real-life" and "factual content the most. So I would recommend that you keep creating more contents relating to these two categories.</a:t>
            </a:r>
          </a:p>
          <a:p>
            <a:endParaRPr lang="en-US" sz="2400" dirty="0"/>
          </a:p>
          <a:p>
            <a:endParaRPr lang="en-US" sz="2400" dirty="0"/>
          </a:p>
          <a:p>
            <a:endParaRPr lang="en-US" sz="2400" dirty="0"/>
          </a:p>
          <a:p>
            <a:r>
              <a:rPr lang="en-US" sz="2400" dirty="0"/>
              <a:t>Food is a common theme with the top 5 categories with "Healthy Eating ranking as one of the highest. This may give an indication to the audience within your user base. You could use this insight to create a campaign and work with healthy eating brands to boost user engagement.</a:t>
            </a:r>
          </a:p>
          <a:p>
            <a:endParaRPr lang="en-US" sz="2400" dirty="0"/>
          </a:p>
          <a:p>
            <a:endParaRPr lang="en-US" sz="2400" dirty="0"/>
          </a:p>
          <a:p>
            <a:endParaRPr lang="en-US" sz="2400" dirty="0"/>
          </a:p>
          <a:p>
            <a:r>
              <a:rPr lang="en-US" sz="2400" dirty="0"/>
              <a:t>It should come as no surprise that technological content is among the top categories given the advancement of technology. It indicates that users like your technological material. Working with some of the biggest digital companies in the world is something I would suggest doing because it would undoubtedly increase user engagement.</a:t>
            </a:r>
            <a:endParaRPr lang="en-IN" sz="2400" dirty="0"/>
          </a:p>
        </p:txBody>
      </p:sp>
      <p:sp>
        <p:nvSpPr>
          <p:cNvPr id="26" name="Rectangle: Rounded Corners 25">
            <a:extLst>
              <a:ext uri="{FF2B5EF4-FFF2-40B4-BE49-F238E27FC236}">
                <a16:creationId xmlns:a16="http://schemas.microsoft.com/office/drawing/2014/main" id="{857D14F5-913B-4B37-A9EE-63EFCB1B64EF}"/>
              </a:ext>
            </a:extLst>
          </p:cNvPr>
          <p:cNvSpPr/>
          <p:nvPr/>
        </p:nvSpPr>
        <p:spPr>
          <a:xfrm>
            <a:off x="10950568" y="406580"/>
            <a:ext cx="1911441" cy="517369"/>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461B49"/>
                </a:solidFill>
              </a:rPr>
              <a:t>ANALYSIS</a:t>
            </a:r>
          </a:p>
        </p:txBody>
      </p:sp>
      <p:sp>
        <p:nvSpPr>
          <p:cNvPr id="27" name="Rectangle: Rounded Corners 26">
            <a:extLst>
              <a:ext uri="{FF2B5EF4-FFF2-40B4-BE49-F238E27FC236}">
                <a16:creationId xmlns:a16="http://schemas.microsoft.com/office/drawing/2014/main" id="{D4C0442F-6431-471F-8C5B-67811CC7084F}"/>
              </a:ext>
            </a:extLst>
          </p:cNvPr>
          <p:cNvSpPr/>
          <p:nvPr/>
        </p:nvSpPr>
        <p:spPr>
          <a:xfrm>
            <a:off x="10950568" y="3301577"/>
            <a:ext cx="1911441" cy="517369"/>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461B49"/>
                </a:solidFill>
              </a:rPr>
              <a:t>INSIGHT</a:t>
            </a:r>
          </a:p>
        </p:txBody>
      </p:sp>
      <p:sp>
        <p:nvSpPr>
          <p:cNvPr id="28" name="Rectangle: Rounded Corners 27">
            <a:extLst>
              <a:ext uri="{FF2B5EF4-FFF2-40B4-BE49-F238E27FC236}">
                <a16:creationId xmlns:a16="http://schemas.microsoft.com/office/drawing/2014/main" id="{06D35DF1-2086-4941-85D4-90D279FE90AE}"/>
              </a:ext>
            </a:extLst>
          </p:cNvPr>
          <p:cNvSpPr/>
          <p:nvPr/>
        </p:nvSpPr>
        <p:spPr>
          <a:xfrm>
            <a:off x="10950568" y="6604413"/>
            <a:ext cx="1911441" cy="517369"/>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461B49"/>
                </a:solidFill>
              </a:rPr>
              <a:t>NEXT</a:t>
            </a:r>
            <a:r>
              <a:rPr lang="en-US" sz="2400" b="1" dirty="0"/>
              <a:t> </a:t>
            </a:r>
            <a:r>
              <a:rPr lang="en-US" sz="2400" b="1" dirty="0">
                <a:solidFill>
                  <a:srgbClr val="461B49"/>
                </a:solidFill>
              </a:rPr>
              <a:t>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1719"/>
          </a:xfrm>
          <a:prstGeom prst="rect">
            <a:avLst/>
          </a:prstGeom>
        </p:spPr>
        <p:txBody>
          <a:bodyPr lIns="0" tIns="0" rIns="0" bIns="0" rtlCol="0" anchor="t">
            <a:spAutoFit/>
          </a:bodyPr>
          <a:lstStyle/>
          <a:p>
            <a:pPr>
              <a:lnSpc>
                <a:spcPts val="3640"/>
              </a:lnSpc>
            </a:pPr>
            <a:r>
              <a:rPr lang="en-US" sz="2600" spc="-26" dirty="0">
                <a:solidFill>
                  <a:srgbClr val="FFFFFF"/>
                </a:solidFill>
                <a:latin typeface="Gadugi" panose="020B0502040204020203" pitchFamily="34" charset="0"/>
                <a:ea typeface="Gadugi" panose="020B0502040204020203" pitchFamily="34" charset="0"/>
              </a:rPr>
              <a:t>ANY QUESTIONS ?</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dugi" panose="020B0502040204020203" pitchFamily="34" charset="0"/>
                <a:ea typeface="Gadugi" panose="020B0502040204020203" pitchFamily="34" charset="0"/>
              </a:rPr>
              <a:t>Thank you</a:t>
            </a:r>
            <a:r>
              <a:rPr lang="en-US" sz="8000" spc="-80" dirty="0">
                <a:solidFill>
                  <a:srgbClr val="FFFFFF"/>
                </a:solidFill>
                <a:latin typeface="Graphik Regular" panose="020B0503030202060203" pitchFamily="34" charset="0"/>
              </a:rPr>
              <a:t>!</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33225" y="638382"/>
            <a:ext cx="9982200" cy="4302318"/>
            <a:chOff x="-1" y="-587514"/>
            <a:chExt cx="11564592" cy="3120744"/>
          </a:xfrm>
        </p:grpSpPr>
        <p:sp>
          <p:nvSpPr>
            <p:cNvPr id="3" name="TextBox 3"/>
            <p:cNvSpPr txBox="1"/>
            <p:nvPr/>
          </p:nvSpPr>
          <p:spPr>
            <a:xfrm>
              <a:off x="-1" y="-587514"/>
              <a:ext cx="11564591" cy="892999"/>
            </a:xfrm>
            <a:prstGeom prst="rect">
              <a:avLst/>
            </a:prstGeom>
          </p:spPr>
          <p:txBody>
            <a:bodyPr lIns="0" tIns="0" rIns="0" bIns="0" rtlCol="0" anchor="t">
              <a:spAutoFit/>
            </a:bodyPr>
            <a:lstStyle/>
            <a:p>
              <a:pPr>
                <a:lnSpc>
                  <a:spcPts val="9600"/>
                </a:lnSpc>
              </a:pPr>
              <a:r>
                <a:rPr lang="en-US" sz="8000" spc="-80" dirty="0">
                  <a:solidFill>
                    <a:srgbClr val="000000"/>
                  </a:solidFill>
                  <a:latin typeface="Gadugi" panose="020B0502040204020203" pitchFamily="34" charset="0"/>
                  <a:ea typeface="Gadugi" panose="020B0502040204020203" pitchFamily="34" charset="0"/>
                </a:rPr>
                <a:t>Today's agenda</a:t>
              </a:r>
            </a:p>
          </p:txBody>
        </p:sp>
        <p:sp>
          <p:nvSpPr>
            <p:cNvPr id="4" name="TextBox 4"/>
            <p:cNvSpPr txBox="1"/>
            <p:nvPr/>
          </p:nvSpPr>
          <p:spPr>
            <a:xfrm>
              <a:off x="0" y="2298167"/>
              <a:ext cx="11564591" cy="235063"/>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269143" y="-170619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571971" y="343730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874799" y="858080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65656" y="38511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
        <p:nvSpPr>
          <p:cNvPr id="22" name="Rectangle: Rounded Corners 21">
            <a:extLst>
              <a:ext uri="{FF2B5EF4-FFF2-40B4-BE49-F238E27FC236}">
                <a16:creationId xmlns:a16="http://schemas.microsoft.com/office/drawing/2014/main" id="{DA7797CC-9100-43A1-9C0F-5C8402821C55}"/>
              </a:ext>
            </a:extLst>
          </p:cNvPr>
          <p:cNvSpPr/>
          <p:nvPr/>
        </p:nvSpPr>
        <p:spPr>
          <a:xfrm>
            <a:off x="2133225" y="5095241"/>
            <a:ext cx="9982800" cy="1112400"/>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660"/>
              </a:lnSpc>
            </a:pPr>
            <a:r>
              <a:rPr lang="en-US" sz="3600" b="1" spc="-19" dirty="0">
                <a:solidFill>
                  <a:schemeClr val="bg1"/>
                </a:solidFill>
              </a:rPr>
              <a:t>The</a:t>
            </a:r>
            <a:r>
              <a:rPr lang="en-US" sz="3600" spc="-19" dirty="0">
                <a:solidFill>
                  <a:schemeClr val="bg1"/>
                </a:solidFill>
                <a:latin typeface="Franklin Gothic Demi" panose="020B0703020102020204" pitchFamily="34" charset="0"/>
              </a:rPr>
              <a:t> </a:t>
            </a:r>
            <a:r>
              <a:rPr lang="en-US" sz="3600" b="1" spc="-19" dirty="0">
                <a:solidFill>
                  <a:schemeClr val="bg1"/>
                </a:solidFill>
              </a:rPr>
              <a:t>Analytics</a:t>
            </a:r>
            <a:r>
              <a:rPr lang="en-US" sz="3600" spc="-19" dirty="0">
                <a:solidFill>
                  <a:schemeClr val="bg1"/>
                </a:solidFill>
                <a:latin typeface="Franklin Gothic Demi" panose="020B0703020102020204" pitchFamily="34" charset="0"/>
              </a:rPr>
              <a:t> </a:t>
            </a:r>
            <a:r>
              <a:rPr lang="en-US" sz="3600" b="1" spc="-19" dirty="0">
                <a:solidFill>
                  <a:schemeClr val="bg1"/>
                </a:solidFill>
              </a:rPr>
              <a:t>team</a:t>
            </a:r>
          </a:p>
        </p:txBody>
      </p:sp>
      <p:sp>
        <p:nvSpPr>
          <p:cNvPr id="23" name="Rectangle: Rounded Corners 22">
            <a:extLst>
              <a:ext uri="{FF2B5EF4-FFF2-40B4-BE49-F238E27FC236}">
                <a16:creationId xmlns:a16="http://schemas.microsoft.com/office/drawing/2014/main" id="{794EFD38-E7EC-473D-BA44-9D9DA3E38F64}"/>
              </a:ext>
            </a:extLst>
          </p:cNvPr>
          <p:cNvSpPr/>
          <p:nvPr/>
        </p:nvSpPr>
        <p:spPr>
          <a:xfrm>
            <a:off x="2133226" y="2396917"/>
            <a:ext cx="9982198" cy="1110817"/>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660"/>
              </a:lnSpc>
            </a:pPr>
            <a:r>
              <a:rPr lang="en-US" sz="3600" b="1" spc="-19" dirty="0">
                <a:solidFill>
                  <a:schemeClr val="bg1"/>
                </a:solidFill>
              </a:rPr>
              <a:t>Project recap</a:t>
            </a:r>
          </a:p>
        </p:txBody>
      </p:sp>
      <p:sp>
        <p:nvSpPr>
          <p:cNvPr id="24" name="Rectangle: Rounded Corners 23">
            <a:extLst>
              <a:ext uri="{FF2B5EF4-FFF2-40B4-BE49-F238E27FC236}">
                <a16:creationId xmlns:a16="http://schemas.microsoft.com/office/drawing/2014/main" id="{0B487FB7-A9CE-4993-B2FB-00B7DA2F1A8C}"/>
              </a:ext>
            </a:extLst>
          </p:cNvPr>
          <p:cNvSpPr/>
          <p:nvPr/>
        </p:nvSpPr>
        <p:spPr>
          <a:xfrm>
            <a:off x="2133225" y="3744833"/>
            <a:ext cx="9982800" cy="1112400"/>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660"/>
              </a:lnSpc>
            </a:pPr>
            <a:r>
              <a:rPr lang="en-US" sz="3600" b="1" spc="-19" dirty="0">
                <a:solidFill>
                  <a:schemeClr val="bg1"/>
                </a:solidFill>
              </a:rPr>
              <a:t>Problem</a:t>
            </a:r>
          </a:p>
        </p:txBody>
      </p:sp>
      <p:sp>
        <p:nvSpPr>
          <p:cNvPr id="25" name="Rectangle: Rounded Corners 24">
            <a:extLst>
              <a:ext uri="{FF2B5EF4-FFF2-40B4-BE49-F238E27FC236}">
                <a16:creationId xmlns:a16="http://schemas.microsoft.com/office/drawing/2014/main" id="{B3D2E32B-EB7F-4146-B67D-DAEB705CADAE}"/>
              </a:ext>
            </a:extLst>
          </p:cNvPr>
          <p:cNvSpPr/>
          <p:nvPr/>
        </p:nvSpPr>
        <p:spPr>
          <a:xfrm>
            <a:off x="2133225" y="6443831"/>
            <a:ext cx="9982800" cy="1112400"/>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660"/>
              </a:lnSpc>
            </a:pPr>
            <a:r>
              <a:rPr lang="en-US" sz="3600" b="1" spc="-19" dirty="0">
                <a:solidFill>
                  <a:schemeClr val="bg1"/>
                </a:solidFill>
              </a:rPr>
              <a:t>Process</a:t>
            </a:r>
          </a:p>
        </p:txBody>
      </p:sp>
      <p:sp>
        <p:nvSpPr>
          <p:cNvPr id="26" name="Rectangle: Rounded Corners 25">
            <a:extLst>
              <a:ext uri="{FF2B5EF4-FFF2-40B4-BE49-F238E27FC236}">
                <a16:creationId xmlns:a16="http://schemas.microsoft.com/office/drawing/2014/main" id="{2EB9CD86-94D5-4070-8A3A-28B24D89C90F}"/>
              </a:ext>
            </a:extLst>
          </p:cNvPr>
          <p:cNvSpPr/>
          <p:nvPr/>
        </p:nvSpPr>
        <p:spPr>
          <a:xfrm>
            <a:off x="2133225" y="7792421"/>
            <a:ext cx="9982800" cy="1112400"/>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660"/>
              </a:lnSpc>
            </a:pPr>
            <a:r>
              <a:rPr lang="en-US" sz="3600" b="1" spc="-19" dirty="0">
                <a:solidFill>
                  <a:schemeClr val="bg1"/>
                </a:solidFill>
              </a:rPr>
              <a:t>Insights</a:t>
            </a:r>
            <a:r>
              <a:rPr lang="en-US" sz="3600" spc="-19" dirty="0">
                <a:solidFill>
                  <a:schemeClr val="bg1"/>
                </a:solidFill>
                <a:latin typeface="Franklin Gothic Demi" panose="020B0703020102020204" pitchFamily="34" charset="0"/>
              </a:rPr>
              <a:t> </a:t>
            </a:r>
            <a:r>
              <a:rPr lang="en-US" sz="3600" b="1" spc="-19" dirty="0">
                <a:solidFill>
                  <a:schemeClr val="bg1"/>
                </a:solidFill>
              </a:rPr>
              <a:t>&amp;</a:t>
            </a:r>
            <a:r>
              <a:rPr lang="en-US" sz="3600" spc="-19" dirty="0">
                <a:solidFill>
                  <a:schemeClr val="bg1"/>
                </a:solidFill>
                <a:latin typeface="Franklin Gothic Demi" panose="020B0703020102020204" pitchFamily="34" charset="0"/>
              </a:rPr>
              <a:t> </a:t>
            </a:r>
            <a:r>
              <a:rPr lang="en-US" sz="3600" b="1" spc="-19" dirty="0">
                <a:solidFill>
                  <a:schemeClr val="bg1"/>
                </a:solidFill>
              </a:rPr>
              <a:t>Summary</a:t>
            </a:r>
          </a:p>
        </p:txBody>
      </p:sp>
      <p:sp>
        <p:nvSpPr>
          <p:cNvPr id="28" name="TextBox 27">
            <a:extLst>
              <a:ext uri="{FF2B5EF4-FFF2-40B4-BE49-F238E27FC236}">
                <a16:creationId xmlns:a16="http://schemas.microsoft.com/office/drawing/2014/main" id="{A9036D85-9B9F-4081-8967-39B5C30380A9}"/>
              </a:ext>
            </a:extLst>
          </p:cNvPr>
          <p:cNvSpPr txBox="1"/>
          <p:nvPr/>
        </p:nvSpPr>
        <p:spPr>
          <a:xfrm>
            <a:off x="5029200" y="2481146"/>
            <a:ext cx="6477000" cy="1015663"/>
          </a:xfrm>
          <a:prstGeom prst="rect">
            <a:avLst/>
          </a:prstGeom>
          <a:solidFill>
            <a:schemeClr val="bg1"/>
          </a:solidFill>
          <a:effectLst>
            <a:softEdge rad="0"/>
          </a:effectLst>
        </p:spPr>
        <p:txBody>
          <a:bodyPr wrap="square" rtlCol="0">
            <a:spAutoFit/>
          </a:bodyPr>
          <a:lstStyle/>
          <a:p>
            <a:r>
              <a:rPr lang="en-US" sz="2000" dirty="0"/>
              <a:t>To provide a high-level overview of the business problem we're tackling and the precise requirements, we will provide a summary of the entire project.</a:t>
            </a:r>
            <a:endParaRPr lang="en-IN" sz="2000" dirty="0"/>
          </a:p>
        </p:txBody>
      </p:sp>
      <p:sp>
        <p:nvSpPr>
          <p:cNvPr id="29" name="TextBox 28">
            <a:extLst>
              <a:ext uri="{FF2B5EF4-FFF2-40B4-BE49-F238E27FC236}">
                <a16:creationId xmlns:a16="http://schemas.microsoft.com/office/drawing/2014/main" id="{0D144A2C-790D-40AC-A37E-64A7DD4FC70C}"/>
              </a:ext>
            </a:extLst>
          </p:cNvPr>
          <p:cNvSpPr txBox="1"/>
          <p:nvPr/>
        </p:nvSpPr>
        <p:spPr>
          <a:xfrm>
            <a:off x="5026090" y="3798438"/>
            <a:ext cx="6477000" cy="1015663"/>
          </a:xfrm>
          <a:prstGeom prst="rect">
            <a:avLst/>
          </a:prstGeom>
          <a:solidFill>
            <a:schemeClr val="bg1"/>
          </a:solidFill>
        </p:spPr>
        <p:txBody>
          <a:bodyPr wrap="square" rtlCol="0">
            <a:spAutoFit/>
          </a:bodyPr>
          <a:lstStyle/>
          <a:p>
            <a:r>
              <a:rPr lang="en-US" sz="2000" dirty="0"/>
              <a:t>We will get into the particular issue that the Data Analytics team has been concentrating on and provide some context for why this is such a significant issue.</a:t>
            </a:r>
            <a:endParaRPr lang="en-IN" sz="2000" dirty="0"/>
          </a:p>
        </p:txBody>
      </p:sp>
      <p:sp>
        <p:nvSpPr>
          <p:cNvPr id="30" name="TextBox 29">
            <a:extLst>
              <a:ext uri="{FF2B5EF4-FFF2-40B4-BE49-F238E27FC236}">
                <a16:creationId xmlns:a16="http://schemas.microsoft.com/office/drawing/2014/main" id="{DF296CA4-8347-40F6-9849-E463912449A8}"/>
              </a:ext>
            </a:extLst>
          </p:cNvPr>
          <p:cNvSpPr txBox="1"/>
          <p:nvPr/>
        </p:nvSpPr>
        <p:spPr>
          <a:xfrm>
            <a:off x="6248400" y="5167601"/>
            <a:ext cx="5254690" cy="1015663"/>
          </a:xfrm>
          <a:prstGeom prst="rect">
            <a:avLst/>
          </a:prstGeom>
          <a:solidFill>
            <a:schemeClr val="bg1"/>
          </a:solidFill>
        </p:spPr>
        <p:txBody>
          <a:bodyPr wrap="square" rtlCol="0">
            <a:spAutoFit/>
          </a:bodyPr>
          <a:lstStyle/>
          <a:p>
            <a:r>
              <a:rPr lang="en-US" sz="2000" dirty="0"/>
              <a:t>I'll start by outlining the issue and then discuss the team that is in charge of handling this assignment on our end.</a:t>
            </a:r>
            <a:endParaRPr lang="en-IN" sz="2000" dirty="0"/>
          </a:p>
        </p:txBody>
      </p:sp>
      <p:sp>
        <p:nvSpPr>
          <p:cNvPr id="31" name="TextBox 30">
            <a:extLst>
              <a:ext uri="{FF2B5EF4-FFF2-40B4-BE49-F238E27FC236}">
                <a16:creationId xmlns:a16="http://schemas.microsoft.com/office/drawing/2014/main" id="{622F9271-30DA-496A-8C63-9758B41EEC16}"/>
              </a:ext>
            </a:extLst>
          </p:cNvPr>
          <p:cNvSpPr txBox="1"/>
          <p:nvPr/>
        </p:nvSpPr>
        <p:spPr>
          <a:xfrm>
            <a:off x="5026090" y="6516700"/>
            <a:ext cx="6477000" cy="1015663"/>
          </a:xfrm>
          <a:prstGeom prst="rect">
            <a:avLst/>
          </a:prstGeom>
          <a:solidFill>
            <a:schemeClr val="bg1"/>
          </a:solidFill>
        </p:spPr>
        <p:txBody>
          <a:bodyPr wrap="square" rtlCol="0">
            <a:spAutoFit/>
          </a:bodyPr>
          <a:lstStyle/>
          <a:p>
            <a:r>
              <a:rPr lang="en-US" sz="2000" dirty="0"/>
              <a:t>After that, I'll go into the general steps we took to do this assignment so you can fully understand how we approach tasks of this nature.</a:t>
            </a:r>
            <a:endParaRPr lang="en-IN" sz="2000" dirty="0"/>
          </a:p>
        </p:txBody>
      </p:sp>
      <p:sp>
        <p:nvSpPr>
          <p:cNvPr id="32" name="TextBox 31">
            <a:extLst>
              <a:ext uri="{FF2B5EF4-FFF2-40B4-BE49-F238E27FC236}">
                <a16:creationId xmlns:a16="http://schemas.microsoft.com/office/drawing/2014/main" id="{CDD8D09D-E8BB-42FE-9E72-D34F24A1A35A}"/>
              </a:ext>
            </a:extLst>
          </p:cNvPr>
          <p:cNvSpPr txBox="1"/>
          <p:nvPr/>
        </p:nvSpPr>
        <p:spPr>
          <a:xfrm>
            <a:off x="6369915" y="7845728"/>
            <a:ext cx="5133175" cy="1015663"/>
          </a:xfrm>
          <a:prstGeom prst="rect">
            <a:avLst/>
          </a:prstGeom>
          <a:solidFill>
            <a:schemeClr val="bg1"/>
          </a:solidFill>
        </p:spPr>
        <p:txBody>
          <a:bodyPr wrap="square" rtlCol="0">
            <a:spAutoFit/>
          </a:bodyPr>
          <a:lstStyle/>
          <a:p>
            <a:r>
              <a:rPr lang="en-US" sz="2000" dirty="0"/>
              <a:t>Lastly, I will review all significant findings and offer them as a collection of understandings and illustrations from our end.</a:t>
            </a:r>
            <a:endParaRPr lang="en-IN"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599"/>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7"/>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adugi" panose="020B0502040204020203" pitchFamily="34" charset="0"/>
                <a:ea typeface="Gadugi" panose="020B0502040204020203" pitchFamily="34" charset="0"/>
              </a:rPr>
              <a:t>Project Recap</a:t>
            </a:r>
          </a:p>
        </p:txBody>
      </p:sp>
      <p:sp>
        <p:nvSpPr>
          <p:cNvPr id="34" name="Rectangle 33">
            <a:extLst>
              <a:ext uri="{FF2B5EF4-FFF2-40B4-BE49-F238E27FC236}">
                <a16:creationId xmlns:a16="http://schemas.microsoft.com/office/drawing/2014/main" id="{690AE1F4-496A-46F3-B19C-A947382EA4A1}"/>
              </a:ext>
            </a:extLst>
          </p:cNvPr>
          <p:cNvSpPr/>
          <p:nvPr/>
        </p:nvSpPr>
        <p:spPr>
          <a:xfrm>
            <a:off x="8782194" y="2476499"/>
            <a:ext cx="7143606"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t>
            </a:r>
            <a:r>
              <a:rPr lang="en-US" sz="2400" b="1" dirty="0">
                <a:solidFill>
                  <a:schemeClr val="tx1"/>
                </a:solidFill>
              </a:rPr>
              <a:t>Social Buzz</a:t>
            </a:r>
            <a:r>
              <a:rPr lang="en-US" sz="2400" dirty="0">
                <a:solidFill>
                  <a:schemeClr val="tx1"/>
                </a:solidFill>
              </a:rPr>
              <a:t>" is a rapidly expanding unicorn in the technology space that needs to quickly adjust to its global reach.</a:t>
            </a:r>
          </a:p>
          <a:p>
            <a:endParaRPr lang="en-US" sz="2400" dirty="0">
              <a:solidFill>
                <a:schemeClr val="tx1"/>
              </a:solidFill>
            </a:endParaRPr>
          </a:p>
          <a:p>
            <a:r>
              <a:rPr lang="en-US" sz="2400" dirty="0">
                <a:solidFill>
                  <a:schemeClr val="tx1"/>
                </a:solidFill>
              </a:rPr>
              <a:t>Accenture has started working on the following activities during a three-month POC:</a:t>
            </a:r>
          </a:p>
          <a:p>
            <a:endParaRPr lang="en-US" sz="2400" dirty="0">
              <a:solidFill>
                <a:schemeClr val="tx1"/>
              </a:solidFill>
            </a:endParaRPr>
          </a:p>
          <a:p>
            <a:r>
              <a:rPr lang="en-US" sz="2400" dirty="0">
                <a:solidFill>
                  <a:schemeClr val="tx1"/>
                </a:solidFill>
              </a:rPr>
              <a:t>• An examination of Social Buzz's use of big data</a:t>
            </a:r>
          </a:p>
          <a:p>
            <a:r>
              <a:rPr lang="en-US" sz="2400" dirty="0">
                <a:solidFill>
                  <a:schemeClr val="tx1"/>
                </a:solidFill>
              </a:rPr>
              <a:t>• Strategies for a prosperous initial public offering (IPO)</a:t>
            </a:r>
          </a:p>
          <a:p>
            <a:r>
              <a:rPr lang="en-US" sz="2400" dirty="0">
                <a:solidFill>
                  <a:schemeClr val="tx1"/>
                </a:solidFill>
              </a:rPr>
              <a:t>• An examination to determine the top 5 content    categories on Social Buzz</a:t>
            </a:r>
            <a:endParaRPr lang="en-IN" sz="24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adugi" panose="020B0502040204020203" pitchFamily="34" charset="0"/>
                <a:ea typeface="Gadugi" panose="020B0502040204020203" pitchFamily="34" charset="0"/>
              </a:rPr>
              <a:t>Problem</a:t>
            </a:r>
          </a:p>
        </p:txBody>
      </p:sp>
      <p:sp>
        <p:nvSpPr>
          <p:cNvPr id="22" name="Rectangle 21">
            <a:extLst>
              <a:ext uri="{FF2B5EF4-FFF2-40B4-BE49-F238E27FC236}">
                <a16:creationId xmlns:a16="http://schemas.microsoft.com/office/drawing/2014/main" id="{0C280CBA-A325-4333-B029-E57974832929}"/>
              </a:ext>
            </a:extLst>
          </p:cNvPr>
          <p:cNvSpPr/>
          <p:nvPr/>
        </p:nvSpPr>
        <p:spPr>
          <a:xfrm>
            <a:off x="2514600" y="4500453"/>
            <a:ext cx="7112454" cy="5786547"/>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b="1" dirty="0">
                <a:latin typeface="Bahnschrift Light" panose="020B0502040204020203" pitchFamily="34" charset="0"/>
              </a:rPr>
              <a:t>In recent years, the customer has grown to an enormous extent, and they lack the internal resources to manage it.</a:t>
            </a:r>
          </a:p>
          <a:p>
            <a:pPr marL="342900" indent="-342900">
              <a:buFont typeface="Arial" panose="020B0604020202020204" pitchFamily="34" charset="0"/>
              <a:buChar char="•"/>
            </a:pPr>
            <a:endParaRPr lang="en-US" sz="2000" b="1" dirty="0">
              <a:latin typeface="Bahnschrift Light" panose="020B0502040204020203" pitchFamily="34" charset="0"/>
            </a:endParaRPr>
          </a:p>
          <a:p>
            <a:pPr marL="342900" indent="-342900">
              <a:buFont typeface="Arial" panose="020B0604020202020204" pitchFamily="34" charset="0"/>
              <a:buChar char="•"/>
            </a:pPr>
            <a:r>
              <a:rPr lang="en-US" sz="2000" b="1" dirty="0">
                <a:latin typeface="Bahnschrift Light" panose="020B0502040204020203" pitchFamily="34" charset="0"/>
              </a:rPr>
              <a:t>Every day, Social Buzz receives over 100,000 posts, totaling 36,500,000 posts annually. </a:t>
            </a:r>
          </a:p>
          <a:p>
            <a:pPr marL="342900" indent="-342900">
              <a:buFont typeface="Arial" panose="020B0604020202020204" pitchFamily="34" charset="0"/>
              <a:buChar char="•"/>
            </a:pPr>
            <a:endParaRPr lang="en-US" sz="2000" b="1" dirty="0">
              <a:latin typeface="Bahnschrift Light" panose="020B0502040204020203" pitchFamily="34" charset="0"/>
            </a:endParaRPr>
          </a:p>
          <a:p>
            <a:pPr marL="342900" indent="-342900">
              <a:buFont typeface="Arial" panose="020B0604020202020204" pitchFamily="34" charset="0"/>
              <a:buChar char="•"/>
            </a:pPr>
            <a:r>
              <a:rPr lang="en-US" sz="2000" b="1" dirty="0">
                <a:latin typeface="Bahnschrift Light" panose="020B0502040204020203" pitchFamily="34" charset="0"/>
              </a:rPr>
              <a:t>Since all of the content is unstructured, it might be challenging to make sense of it all.</a:t>
            </a:r>
          </a:p>
          <a:p>
            <a:pPr marL="342900" indent="-342900">
              <a:buFont typeface="Arial" panose="020B0604020202020204" pitchFamily="34" charset="0"/>
              <a:buChar char="•"/>
            </a:pPr>
            <a:endParaRPr lang="en-US" sz="2000" b="1" dirty="0">
              <a:latin typeface="Bahnschrift Light" panose="020B0502040204020203" pitchFamily="34" charset="0"/>
            </a:endParaRPr>
          </a:p>
          <a:p>
            <a:pPr marL="342900" indent="-342900">
              <a:buFont typeface="Arial" panose="020B0604020202020204" pitchFamily="34" charset="0"/>
              <a:buChar char="•"/>
            </a:pPr>
            <a:r>
              <a:rPr lang="en-US" sz="2000" b="1" dirty="0">
                <a:latin typeface="Bahnschrift Light" panose="020B0502040204020203" pitchFamily="34" charset="0"/>
              </a:rPr>
              <a:t>Determine the specifications that must be fulfilled for this project.</a:t>
            </a:r>
          </a:p>
          <a:p>
            <a:pPr marL="342900" indent="-342900">
              <a:buFont typeface="Arial" panose="020B0604020202020204" pitchFamily="34" charset="0"/>
              <a:buChar char="•"/>
            </a:pPr>
            <a:endParaRPr lang="en-US" sz="2000" b="1" dirty="0">
              <a:latin typeface="Bahnschrift Light" panose="020B0502040204020203" pitchFamily="34" charset="0"/>
            </a:endParaRPr>
          </a:p>
          <a:p>
            <a:pPr marL="342900" indent="-342900">
              <a:buFont typeface="Arial" panose="020B0604020202020204" pitchFamily="34" charset="0"/>
              <a:buChar char="•"/>
            </a:pPr>
            <a:r>
              <a:rPr lang="en-US" sz="2000" b="1" dirty="0">
                <a:latin typeface="Bahnschrift Light" panose="020B0502040204020203" pitchFamily="34" charset="0"/>
              </a:rPr>
              <a:t>Combining tables from the sample data set</a:t>
            </a:r>
          </a:p>
          <a:p>
            <a:pPr marL="342900" indent="-342900">
              <a:buFont typeface="Arial" panose="020B0604020202020204" pitchFamily="34" charset="0"/>
              <a:buChar char="•"/>
            </a:pPr>
            <a:endParaRPr lang="en-US" sz="2000" b="1" dirty="0">
              <a:latin typeface="Bahnschrift Light" panose="020B0502040204020203" pitchFamily="34" charset="0"/>
            </a:endParaRPr>
          </a:p>
          <a:p>
            <a:pPr marL="342900" indent="-342900">
              <a:buFont typeface="Arial" panose="020B0604020202020204" pitchFamily="34" charset="0"/>
              <a:buChar char="•"/>
            </a:pPr>
            <a:r>
              <a:rPr lang="en-US" sz="2000" b="1" dirty="0">
                <a:latin typeface="Bahnschrift Light" panose="020B0502040204020203" pitchFamily="34" charset="0"/>
              </a:rPr>
              <a:t>An analysis of their content categories that identifies the </a:t>
            </a:r>
            <a:r>
              <a:rPr lang="en-US" sz="2000" b="1" dirty="0" err="1">
                <a:latin typeface="Bahnschrift Light" panose="020B0502040204020203" pitchFamily="34" charset="0"/>
              </a:rPr>
              <a:t>topfive</a:t>
            </a:r>
            <a:r>
              <a:rPr lang="en-US" sz="2000" b="1" dirty="0">
                <a:latin typeface="Bahnschrift Light" panose="020B0502040204020203" pitchFamily="34" charset="0"/>
              </a:rPr>
              <a:t> with the highest total popularity</a:t>
            </a:r>
            <a:endParaRPr lang="en-IN" sz="2000" b="1" dirty="0">
              <a:latin typeface="Bahnschrift Light" panose="020B05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275525"/>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43454" y="7303812"/>
            <a:ext cx="2085137" cy="2029234"/>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Bahnschrift Light Condensed" panose="020B0502040204020203" pitchFamily="34" charset="0"/>
                <a:ea typeface="Gadugi" panose="020B0502040204020203" pitchFamily="34" charset="0"/>
              </a:rPr>
              <a:t>The Analytics team</a:t>
            </a:r>
          </a:p>
        </p:txBody>
      </p:sp>
      <p:sp>
        <p:nvSpPr>
          <p:cNvPr id="32" name="TextBox 31">
            <a:extLst>
              <a:ext uri="{FF2B5EF4-FFF2-40B4-BE49-F238E27FC236}">
                <a16:creationId xmlns:a16="http://schemas.microsoft.com/office/drawing/2014/main" id="{29FE5714-5C85-447D-9B6D-0D1E6238C440}"/>
              </a:ext>
            </a:extLst>
          </p:cNvPr>
          <p:cNvSpPr txBox="1"/>
          <p:nvPr/>
        </p:nvSpPr>
        <p:spPr>
          <a:xfrm>
            <a:off x="14240513" y="7553531"/>
            <a:ext cx="2971800" cy="907941"/>
          </a:xfrm>
          <a:prstGeom prst="rect">
            <a:avLst/>
          </a:prstGeom>
          <a:noFill/>
        </p:spPr>
        <p:txBody>
          <a:bodyPr wrap="square" rtlCol="0">
            <a:spAutoFit/>
          </a:bodyPr>
          <a:lstStyle/>
          <a:p>
            <a:r>
              <a:rPr lang="en-IN" sz="3200" b="1" dirty="0"/>
              <a:t>Nagendra V Kini</a:t>
            </a:r>
          </a:p>
          <a:p>
            <a:r>
              <a:rPr lang="en-IN" sz="2100" dirty="0"/>
              <a:t>Data Analyst</a:t>
            </a:r>
          </a:p>
        </p:txBody>
      </p:sp>
      <p:sp>
        <p:nvSpPr>
          <p:cNvPr id="33" name="TextBox 32">
            <a:extLst>
              <a:ext uri="{FF2B5EF4-FFF2-40B4-BE49-F238E27FC236}">
                <a16:creationId xmlns:a16="http://schemas.microsoft.com/office/drawing/2014/main" id="{2FC327D6-D1CA-4FF9-AFF9-856235C82D98}"/>
              </a:ext>
            </a:extLst>
          </p:cNvPr>
          <p:cNvSpPr txBox="1"/>
          <p:nvPr/>
        </p:nvSpPr>
        <p:spPr>
          <a:xfrm>
            <a:off x="14240513" y="4419576"/>
            <a:ext cx="3124200" cy="907941"/>
          </a:xfrm>
          <a:prstGeom prst="rect">
            <a:avLst/>
          </a:prstGeom>
          <a:noFill/>
        </p:spPr>
        <p:txBody>
          <a:bodyPr wrap="square" rtlCol="0">
            <a:spAutoFit/>
          </a:bodyPr>
          <a:lstStyle/>
          <a:p>
            <a:r>
              <a:rPr lang="en-IN" sz="3200" b="1" dirty="0"/>
              <a:t>Marcus </a:t>
            </a:r>
            <a:r>
              <a:rPr lang="en-IN" sz="3200" b="1" dirty="0" err="1"/>
              <a:t>Rompton</a:t>
            </a:r>
            <a:endParaRPr lang="en-IN" sz="3200" b="1" dirty="0"/>
          </a:p>
          <a:p>
            <a:r>
              <a:rPr lang="en-IN" sz="2100" dirty="0"/>
              <a:t>Senior Principle</a:t>
            </a:r>
          </a:p>
        </p:txBody>
      </p:sp>
      <p:sp>
        <p:nvSpPr>
          <p:cNvPr id="37" name="Oval 36">
            <a:extLst>
              <a:ext uri="{FF2B5EF4-FFF2-40B4-BE49-F238E27FC236}">
                <a16:creationId xmlns:a16="http://schemas.microsoft.com/office/drawing/2014/main" id="{A756C1FF-AD8A-4C66-A37E-5AED2751C811}"/>
              </a:ext>
            </a:extLst>
          </p:cNvPr>
          <p:cNvSpPr/>
          <p:nvPr/>
        </p:nvSpPr>
        <p:spPr>
          <a:xfrm>
            <a:off x="11416681" y="7182276"/>
            <a:ext cx="2085137" cy="2029234"/>
          </a:xfrm>
          <a:prstGeom prst="ellipse">
            <a:avLst/>
          </a:prstGeom>
          <a:solidFill>
            <a:schemeClr val="bg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a:extLst>
              <a:ext uri="{FF2B5EF4-FFF2-40B4-BE49-F238E27FC236}">
                <a16:creationId xmlns:a16="http://schemas.microsoft.com/office/drawing/2014/main" id="{B78C6D1B-CBB8-4F41-AA85-A0E5B8205C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8306" y="7182275"/>
            <a:ext cx="1910907" cy="1652780"/>
          </a:xfrm>
          <a:prstGeom prst="rect">
            <a:avLst/>
          </a:prstGeom>
        </p:spPr>
      </p:pic>
      <p:sp>
        <p:nvSpPr>
          <p:cNvPr id="51" name="TextBox 50">
            <a:extLst>
              <a:ext uri="{FF2B5EF4-FFF2-40B4-BE49-F238E27FC236}">
                <a16:creationId xmlns:a16="http://schemas.microsoft.com/office/drawing/2014/main" id="{49989512-BD35-4C58-B45D-47963BA9BBCD}"/>
              </a:ext>
            </a:extLst>
          </p:cNvPr>
          <p:cNvSpPr txBox="1"/>
          <p:nvPr/>
        </p:nvSpPr>
        <p:spPr>
          <a:xfrm>
            <a:off x="14240513" y="1463617"/>
            <a:ext cx="2971800" cy="907941"/>
          </a:xfrm>
          <a:prstGeom prst="rect">
            <a:avLst/>
          </a:prstGeom>
          <a:noFill/>
        </p:spPr>
        <p:txBody>
          <a:bodyPr wrap="square" rtlCol="0">
            <a:spAutoFit/>
          </a:bodyPr>
          <a:lstStyle/>
          <a:p>
            <a:r>
              <a:rPr lang="en-IN" sz="3200" b="1" dirty="0"/>
              <a:t>Andrew Fleming</a:t>
            </a:r>
          </a:p>
          <a:p>
            <a:r>
              <a:rPr lang="en-IN" sz="2100" dirty="0"/>
              <a:t>Chief Technical Architect</a:t>
            </a:r>
          </a:p>
        </p:txBody>
      </p:sp>
      <p:grpSp>
        <p:nvGrpSpPr>
          <p:cNvPr id="58" name="Group 26">
            <a:extLst>
              <a:ext uri="{FF2B5EF4-FFF2-40B4-BE49-F238E27FC236}">
                <a16:creationId xmlns:a16="http://schemas.microsoft.com/office/drawing/2014/main" id="{3FC9FA1A-2B19-42E4-AD73-26DE54F95BB4}"/>
              </a:ext>
            </a:extLst>
          </p:cNvPr>
          <p:cNvGrpSpPr>
            <a:grpSpLocks noChangeAspect="1"/>
          </p:cNvGrpSpPr>
          <p:nvPr/>
        </p:nvGrpSpPr>
        <p:grpSpPr>
          <a:xfrm>
            <a:off x="11882832" y="1175069"/>
            <a:ext cx="2085137" cy="2085137"/>
            <a:chOff x="0" y="0"/>
            <a:chExt cx="6350000" cy="6350000"/>
          </a:xfrm>
        </p:grpSpPr>
        <p:sp>
          <p:nvSpPr>
            <p:cNvPr id="59" name="Freeform 27">
              <a:extLst>
                <a:ext uri="{FF2B5EF4-FFF2-40B4-BE49-F238E27FC236}">
                  <a16:creationId xmlns:a16="http://schemas.microsoft.com/office/drawing/2014/main" id="{785916F9-D234-452B-8FAA-160E4B71626E}"/>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60" name="Group 28">
            <a:extLst>
              <a:ext uri="{FF2B5EF4-FFF2-40B4-BE49-F238E27FC236}">
                <a16:creationId xmlns:a16="http://schemas.microsoft.com/office/drawing/2014/main" id="{01C51BAE-B9AA-4A08-B064-B2F551C0A107}"/>
              </a:ext>
            </a:extLst>
          </p:cNvPr>
          <p:cNvGrpSpPr>
            <a:grpSpLocks noChangeAspect="1"/>
          </p:cNvGrpSpPr>
          <p:nvPr/>
        </p:nvGrpSpPr>
        <p:grpSpPr>
          <a:xfrm>
            <a:off x="11475196" y="677042"/>
            <a:ext cx="2174041" cy="2165548"/>
            <a:chOff x="0" y="0"/>
            <a:chExt cx="6502400" cy="6477000"/>
          </a:xfrm>
        </p:grpSpPr>
        <p:sp>
          <p:nvSpPr>
            <p:cNvPr id="61" name="Freeform 29">
              <a:extLst>
                <a:ext uri="{FF2B5EF4-FFF2-40B4-BE49-F238E27FC236}">
                  <a16:creationId xmlns:a16="http://schemas.microsoft.com/office/drawing/2014/main" id="{9C5D5524-B5A3-4605-A264-D094B94FAF0C}"/>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62" name="Freeform 30">
              <a:extLst>
                <a:ext uri="{FF2B5EF4-FFF2-40B4-BE49-F238E27FC236}">
                  <a16:creationId xmlns:a16="http://schemas.microsoft.com/office/drawing/2014/main" id="{E241DD78-9985-48DB-8C0E-70AB16EBE2B8}"/>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dugi" panose="020B0502040204020203" pitchFamily="34" charset="0"/>
                <a:ea typeface="Gadugi" panose="020B050204020402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Rounded Corners 38">
            <a:extLst>
              <a:ext uri="{FF2B5EF4-FFF2-40B4-BE49-F238E27FC236}">
                <a16:creationId xmlns:a16="http://schemas.microsoft.com/office/drawing/2014/main" id="{5DF09966-E1B2-4F91-AC8C-62939ADC787B}"/>
              </a:ext>
            </a:extLst>
          </p:cNvPr>
          <p:cNvSpPr/>
          <p:nvPr/>
        </p:nvSpPr>
        <p:spPr>
          <a:xfrm>
            <a:off x="3857310" y="1285972"/>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Understanding Data</a:t>
            </a:r>
            <a:endParaRPr lang="en-IN" sz="2700" b="1" dirty="0">
              <a:solidFill>
                <a:schemeClr val="tx1"/>
              </a:solidFill>
            </a:endParaRPr>
          </a:p>
        </p:txBody>
      </p:sp>
      <p:sp>
        <p:nvSpPr>
          <p:cNvPr id="40" name="Rectangle: Rounded Corners 39">
            <a:extLst>
              <a:ext uri="{FF2B5EF4-FFF2-40B4-BE49-F238E27FC236}">
                <a16:creationId xmlns:a16="http://schemas.microsoft.com/office/drawing/2014/main" id="{A3754160-FE25-472C-854F-93F941731DB3}"/>
              </a:ext>
            </a:extLst>
          </p:cNvPr>
          <p:cNvSpPr/>
          <p:nvPr/>
        </p:nvSpPr>
        <p:spPr>
          <a:xfrm>
            <a:off x="5675215" y="2892445"/>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Data</a:t>
            </a:r>
            <a:r>
              <a:rPr lang="en-US" dirty="0">
                <a:solidFill>
                  <a:schemeClr val="tx1"/>
                </a:solidFill>
              </a:rPr>
              <a:t> </a:t>
            </a:r>
            <a:r>
              <a:rPr lang="en-US" sz="2700" b="1" dirty="0">
                <a:solidFill>
                  <a:schemeClr val="tx1"/>
                </a:solidFill>
              </a:rPr>
              <a:t>Cleaning</a:t>
            </a:r>
            <a:endParaRPr lang="en-IN" sz="2700" b="1" dirty="0">
              <a:solidFill>
                <a:schemeClr val="tx1"/>
              </a:solidFill>
            </a:endParaRPr>
          </a:p>
        </p:txBody>
      </p:sp>
      <p:sp>
        <p:nvSpPr>
          <p:cNvPr id="41" name="Rectangle: Rounded Corners 40">
            <a:extLst>
              <a:ext uri="{FF2B5EF4-FFF2-40B4-BE49-F238E27FC236}">
                <a16:creationId xmlns:a16="http://schemas.microsoft.com/office/drawing/2014/main" id="{2F43F76A-437E-4089-80EB-F8AA5A834216}"/>
              </a:ext>
            </a:extLst>
          </p:cNvPr>
          <p:cNvSpPr/>
          <p:nvPr/>
        </p:nvSpPr>
        <p:spPr>
          <a:xfrm>
            <a:off x="7613886" y="4446014"/>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Data</a:t>
            </a:r>
            <a:r>
              <a:rPr lang="en-US" dirty="0">
                <a:solidFill>
                  <a:schemeClr val="tx1"/>
                </a:solidFill>
              </a:rPr>
              <a:t> </a:t>
            </a:r>
            <a:r>
              <a:rPr lang="en-US" sz="2700" b="1" dirty="0">
                <a:solidFill>
                  <a:schemeClr val="tx1"/>
                </a:solidFill>
              </a:rPr>
              <a:t>Modelling</a:t>
            </a:r>
            <a:endParaRPr lang="en-IN" sz="2700" b="1" dirty="0">
              <a:solidFill>
                <a:schemeClr val="tx1"/>
              </a:solidFill>
            </a:endParaRPr>
          </a:p>
        </p:txBody>
      </p:sp>
      <p:sp>
        <p:nvSpPr>
          <p:cNvPr id="42" name="Rectangle: Rounded Corners 41">
            <a:extLst>
              <a:ext uri="{FF2B5EF4-FFF2-40B4-BE49-F238E27FC236}">
                <a16:creationId xmlns:a16="http://schemas.microsoft.com/office/drawing/2014/main" id="{17D11CB5-CD8B-4828-90C6-A3D4E07EBB67}"/>
              </a:ext>
            </a:extLst>
          </p:cNvPr>
          <p:cNvSpPr/>
          <p:nvPr/>
        </p:nvSpPr>
        <p:spPr>
          <a:xfrm>
            <a:off x="9433714" y="6121080"/>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Analytics</a:t>
            </a:r>
            <a:endParaRPr lang="en-IN" dirty="0"/>
          </a:p>
        </p:txBody>
      </p:sp>
      <p:sp>
        <p:nvSpPr>
          <p:cNvPr id="43" name="Rectangle: Rounded Corners 42">
            <a:extLst>
              <a:ext uri="{FF2B5EF4-FFF2-40B4-BE49-F238E27FC236}">
                <a16:creationId xmlns:a16="http://schemas.microsoft.com/office/drawing/2014/main" id="{0238A2A0-B806-4920-AD6B-4ED82734E4D4}"/>
              </a:ext>
            </a:extLst>
          </p:cNvPr>
          <p:cNvSpPr/>
          <p:nvPr/>
        </p:nvSpPr>
        <p:spPr>
          <a:xfrm>
            <a:off x="11279718" y="7734380"/>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Uncover</a:t>
            </a:r>
            <a:r>
              <a:rPr lang="en-US" dirty="0">
                <a:solidFill>
                  <a:schemeClr val="tx1"/>
                </a:solidFill>
              </a:rPr>
              <a:t> </a:t>
            </a:r>
            <a:r>
              <a:rPr lang="en-US" sz="2700" b="1" dirty="0">
                <a:solidFill>
                  <a:schemeClr val="tx1"/>
                </a:solidFill>
              </a:rPr>
              <a:t>Insights</a:t>
            </a:r>
            <a:endParaRPr lang="en-IN" sz="2700" b="1" dirty="0">
              <a:solidFill>
                <a:schemeClr val="tx1"/>
              </a:solidFill>
            </a:endParaRPr>
          </a:p>
        </p:txBody>
      </p:sp>
      <p:sp>
        <p:nvSpPr>
          <p:cNvPr id="44" name="Rectangle: Rounded Corners 43">
            <a:extLst>
              <a:ext uri="{FF2B5EF4-FFF2-40B4-BE49-F238E27FC236}">
                <a16:creationId xmlns:a16="http://schemas.microsoft.com/office/drawing/2014/main" id="{6D6C9EA7-2CF8-4A8A-AF2E-5440E2C5AB2B}"/>
              </a:ext>
            </a:extLst>
          </p:cNvPr>
          <p:cNvSpPr/>
          <p:nvPr/>
        </p:nvSpPr>
        <p:spPr>
          <a:xfrm>
            <a:off x="9423367" y="6121080"/>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Data</a:t>
            </a:r>
            <a:r>
              <a:rPr lang="en-US" dirty="0">
                <a:solidFill>
                  <a:schemeClr val="tx1"/>
                </a:solidFill>
              </a:rPr>
              <a:t> </a:t>
            </a:r>
            <a:r>
              <a:rPr lang="en-US" sz="2700" b="1" dirty="0">
                <a:solidFill>
                  <a:schemeClr val="tx1"/>
                </a:solidFill>
              </a:rPr>
              <a:t>Analytics</a:t>
            </a:r>
            <a:endParaRPr lang="en-IN" sz="2700" b="1"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adugi" panose="020B0502040204020203" pitchFamily="34" charset="0"/>
                <a:ea typeface="Gadugi" panose="020B050204020402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Rectangle: Rounded Corners 13">
            <a:extLst>
              <a:ext uri="{FF2B5EF4-FFF2-40B4-BE49-F238E27FC236}">
                <a16:creationId xmlns:a16="http://schemas.microsoft.com/office/drawing/2014/main" id="{FDDDBBFB-971F-4863-A44C-0D7A94A48DF0}"/>
              </a:ext>
            </a:extLst>
          </p:cNvPr>
          <p:cNvSpPr/>
          <p:nvPr/>
        </p:nvSpPr>
        <p:spPr>
          <a:xfrm>
            <a:off x="2127159" y="4000500"/>
            <a:ext cx="2972219" cy="1905000"/>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461B49"/>
                </a:solidFill>
              </a:rPr>
              <a:t>16</a:t>
            </a:r>
            <a:endParaRPr lang="en-IN" sz="6600" b="1" dirty="0">
              <a:solidFill>
                <a:srgbClr val="461B49"/>
              </a:solidFill>
            </a:endParaRPr>
          </a:p>
        </p:txBody>
      </p:sp>
      <p:sp>
        <p:nvSpPr>
          <p:cNvPr id="15" name="Rectangle: Rounded Corners 14">
            <a:extLst>
              <a:ext uri="{FF2B5EF4-FFF2-40B4-BE49-F238E27FC236}">
                <a16:creationId xmlns:a16="http://schemas.microsoft.com/office/drawing/2014/main" id="{CF47DA63-E068-433D-9303-0822A0601411}"/>
              </a:ext>
            </a:extLst>
          </p:cNvPr>
          <p:cNvSpPr/>
          <p:nvPr/>
        </p:nvSpPr>
        <p:spPr>
          <a:xfrm>
            <a:off x="7256233" y="3998761"/>
            <a:ext cx="2972219" cy="1905000"/>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461B49"/>
                </a:solidFill>
              </a:rPr>
              <a:t>75K</a:t>
            </a:r>
            <a:endParaRPr lang="en-IN" sz="6600" b="1" dirty="0">
              <a:solidFill>
                <a:srgbClr val="461B49"/>
              </a:solidFill>
            </a:endParaRPr>
          </a:p>
        </p:txBody>
      </p:sp>
      <p:sp>
        <p:nvSpPr>
          <p:cNvPr id="16" name="Rectangle: Rounded Corners 15">
            <a:extLst>
              <a:ext uri="{FF2B5EF4-FFF2-40B4-BE49-F238E27FC236}">
                <a16:creationId xmlns:a16="http://schemas.microsoft.com/office/drawing/2014/main" id="{87D23C76-BBD5-4A92-AE7F-F100ACF92E6D}"/>
              </a:ext>
            </a:extLst>
          </p:cNvPr>
          <p:cNvSpPr/>
          <p:nvPr/>
        </p:nvSpPr>
        <p:spPr>
          <a:xfrm>
            <a:off x="12629765" y="3998761"/>
            <a:ext cx="2972219" cy="1905000"/>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461B49"/>
                </a:solidFill>
              </a:rPr>
              <a:t>MAY</a:t>
            </a:r>
            <a:endParaRPr lang="en-IN" sz="6600" b="1" dirty="0">
              <a:solidFill>
                <a:srgbClr val="461B49"/>
              </a:solidFill>
            </a:endParaRPr>
          </a:p>
        </p:txBody>
      </p:sp>
      <p:sp>
        <p:nvSpPr>
          <p:cNvPr id="17" name="TextBox 16">
            <a:extLst>
              <a:ext uri="{FF2B5EF4-FFF2-40B4-BE49-F238E27FC236}">
                <a16:creationId xmlns:a16="http://schemas.microsoft.com/office/drawing/2014/main" id="{7D900EDE-F83E-4ED6-BCBF-29B6A4D239DF}"/>
              </a:ext>
            </a:extLst>
          </p:cNvPr>
          <p:cNvSpPr txBox="1"/>
          <p:nvPr/>
        </p:nvSpPr>
        <p:spPr>
          <a:xfrm>
            <a:off x="2127159" y="2697327"/>
            <a:ext cx="2972219" cy="1077218"/>
          </a:xfrm>
          <a:prstGeom prst="rect">
            <a:avLst/>
          </a:prstGeom>
          <a:noFill/>
        </p:spPr>
        <p:txBody>
          <a:bodyPr wrap="square" rtlCol="0">
            <a:spAutoFit/>
          </a:bodyPr>
          <a:lstStyle/>
          <a:p>
            <a:pPr algn="ctr"/>
            <a:r>
              <a:rPr lang="en-US" sz="3200" b="1" dirty="0">
                <a:solidFill>
                  <a:srgbClr val="461B49"/>
                </a:solidFill>
              </a:rPr>
              <a:t>Unique Categories</a:t>
            </a:r>
            <a:endParaRPr lang="en-IN" sz="3200" b="1" dirty="0">
              <a:solidFill>
                <a:srgbClr val="461B49"/>
              </a:solidFill>
            </a:endParaRPr>
          </a:p>
        </p:txBody>
      </p:sp>
      <p:sp>
        <p:nvSpPr>
          <p:cNvPr id="18" name="TextBox 17">
            <a:extLst>
              <a:ext uri="{FF2B5EF4-FFF2-40B4-BE49-F238E27FC236}">
                <a16:creationId xmlns:a16="http://schemas.microsoft.com/office/drawing/2014/main" id="{7AD20F90-A0E6-423A-9600-C37D2F0CB14D}"/>
              </a:ext>
            </a:extLst>
          </p:cNvPr>
          <p:cNvSpPr txBox="1"/>
          <p:nvPr/>
        </p:nvSpPr>
        <p:spPr>
          <a:xfrm>
            <a:off x="12629764" y="2697327"/>
            <a:ext cx="2972219" cy="1077218"/>
          </a:xfrm>
          <a:prstGeom prst="rect">
            <a:avLst/>
          </a:prstGeom>
          <a:noFill/>
        </p:spPr>
        <p:txBody>
          <a:bodyPr wrap="square" rtlCol="0">
            <a:spAutoFit/>
          </a:bodyPr>
          <a:lstStyle/>
          <a:p>
            <a:pPr algn="ctr"/>
            <a:r>
              <a:rPr lang="en-US" sz="3200" b="1" dirty="0">
                <a:solidFill>
                  <a:srgbClr val="461B49"/>
                </a:solidFill>
              </a:rPr>
              <a:t>Month with Most Posts</a:t>
            </a:r>
            <a:endParaRPr lang="en-IN" sz="3200" b="1" dirty="0">
              <a:solidFill>
                <a:srgbClr val="461B49"/>
              </a:solidFill>
            </a:endParaRPr>
          </a:p>
        </p:txBody>
      </p:sp>
      <p:sp>
        <p:nvSpPr>
          <p:cNvPr id="19" name="TextBox 18">
            <a:extLst>
              <a:ext uri="{FF2B5EF4-FFF2-40B4-BE49-F238E27FC236}">
                <a16:creationId xmlns:a16="http://schemas.microsoft.com/office/drawing/2014/main" id="{BD2D9A7D-322E-44A0-A9BE-A1CDB9FCA4D4}"/>
              </a:ext>
            </a:extLst>
          </p:cNvPr>
          <p:cNvSpPr txBox="1"/>
          <p:nvPr/>
        </p:nvSpPr>
        <p:spPr>
          <a:xfrm>
            <a:off x="7272183" y="2204885"/>
            <a:ext cx="2972219" cy="1569660"/>
          </a:xfrm>
          <a:prstGeom prst="rect">
            <a:avLst/>
          </a:prstGeom>
          <a:noFill/>
        </p:spPr>
        <p:txBody>
          <a:bodyPr wrap="square" rtlCol="0">
            <a:spAutoFit/>
          </a:bodyPr>
          <a:lstStyle/>
          <a:p>
            <a:pPr algn="ctr"/>
            <a:r>
              <a:rPr lang="en-US" sz="3200" b="1" dirty="0">
                <a:solidFill>
                  <a:srgbClr val="461B49"/>
                </a:solidFill>
              </a:rPr>
              <a:t>Category With Highest Score</a:t>
            </a:r>
          </a:p>
          <a:p>
            <a:pPr algn="ctr"/>
            <a:r>
              <a:rPr lang="en-US" sz="3200" b="1" dirty="0">
                <a:solidFill>
                  <a:srgbClr val="FF0000"/>
                </a:solidFill>
              </a:rPr>
              <a:t>Animal</a:t>
            </a:r>
            <a:endParaRPr lang="en-IN" sz="3200" b="1"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F3DAF8D4-F684-4AA3-A1EB-D846B3B4FD0D}"/>
              </a:ext>
            </a:extLst>
          </p:cNvPr>
          <p:cNvGraphicFramePr>
            <a:graphicFrameLocks/>
          </p:cNvGraphicFramePr>
          <p:nvPr>
            <p:extLst>
              <p:ext uri="{D42A27DB-BD31-4B8C-83A1-F6EECF244321}">
                <p14:modId xmlns:p14="http://schemas.microsoft.com/office/powerpoint/2010/main" val="3362654983"/>
              </p:ext>
            </p:extLst>
          </p:nvPr>
        </p:nvGraphicFramePr>
        <p:xfrm>
          <a:off x="6687552" y="2590800"/>
          <a:ext cx="7359078" cy="510540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15ED8D35-E49F-4CD2-8C7C-0B962275B238}"/>
              </a:ext>
            </a:extLst>
          </p:cNvPr>
          <p:cNvGraphicFramePr>
            <a:graphicFrameLocks/>
          </p:cNvGraphicFramePr>
          <p:nvPr>
            <p:extLst>
              <p:ext uri="{D42A27DB-BD31-4B8C-83A1-F6EECF244321}">
                <p14:modId xmlns:p14="http://schemas.microsoft.com/office/powerpoint/2010/main" val="3941845878"/>
              </p:ext>
            </p:extLst>
          </p:nvPr>
        </p:nvGraphicFramePr>
        <p:xfrm>
          <a:off x="6122513" y="2717159"/>
          <a:ext cx="8489157" cy="4648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556</Words>
  <Application>Microsoft Office PowerPoint</Application>
  <PresentationFormat>Custom</PresentationFormat>
  <Paragraphs>102</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Bahnschrift Light Condensed</vt:lpstr>
      <vt:lpstr>Clear Sans Regular Bold</vt:lpstr>
      <vt:lpstr>Calibri</vt:lpstr>
      <vt:lpstr>Graphik Regular</vt:lpstr>
      <vt:lpstr>Arial</vt:lpstr>
      <vt:lpstr>Gadugi</vt:lpstr>
      <vt:lpstr>Arial Black</vt:lpstr>
      <vt:lpstr>Bahnschrift Light</vt:lpstr>
      <vt:lpstr>Franklin Gothic Demi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Nagendra V Kini</cp:lastModifiedBy>
  <cp:revision>20</cp:revision>
  <dcterms:created xsi:type="dcterms:W3CDTF">2006-08-16T00:00:00Z</dcterms:created>
  <dcterms:modified xsi:type="dcterms:W3CDTF">2024-04-18T05:45:10Z</dcterms:modified>
  <dc:identifier>DAEhDyfaYKE</dc:identifier>
</cp:coreProperties>
</file>